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72" r:id="rId5"/>
    <p:sldId id="263" r:id="rId6"/>
    <p:sldId id="264" r:id="rId7"/>
    <p:sldId id="265" r:id="rId8"/>
    <p:sldId id="269" r:id="rId9"/>
    <p:sldId id="274" r:id="rId10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7D"/>
    <a:srgbClr val="FF7C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0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DD1B-2C30-4D8B-B1C4-BF5911933E8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A7C8F-B264-44B1-A959-62BA143C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2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7C8F-B264-44B1-A959-62BA143C67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7340" y="9685400"/>
            <a:ext cx="50165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Cronical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8081" y="9685400"/>
            <a:ext cx="569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990099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2019-20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00450" y="9685400"/>
            <a:ext cx="48958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pc="-35" dirty="0"/>
              <a:t>Page</a:t>
            </a:r>
            <a:r>
              <a:rPr spc="100" dirty="0"/>
              <a:t> </a:t>
            </a:r>
            <a:fld id="{81D60167-4931-47E6-BA6A-407CBD079E47}" type="slidenum">
              <a:rPr sz="1000" b="0" i="0" spc="-5" dirty="0">
                <a:latin typeface="Comic Sans MS"/>
                <a:cs typeface="Comic Sans MS"/>
              </a:rPr>
              <a:pPr marL="12700">
                <a:lnSpc>
                  <a:spcPct val="100000"/>
                </a:lnSpc>
                <a:spcBef>
                  <a:spcPts val="204"/>
                </a:spcBef>
              </a:pPr>
              <a:t>‹#›</a:t>
            </a:fld>
            <a:endParaRPr sz="1000">
              <a:latin typeface="Comic Sans MS"/>
              <a:cs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hyperlink" Target="http://www.aissmscoe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s://tse4.mm.bing.net/th?id=OIP.m-QUV4IpsJVzllQfFwC5BwAAAA&amp;pid=Api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8082604"/>
            <a:ext cx="1609725" cy="1670995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0" y="2362200"/>
            <a:ext cx="5257800" cy="3291286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2000" b="1" i="1" spc="55" dirty="0" smtClean="0">
                <a:solidFill>
                  <a:srgbClr val="000066"/>
                </a:solidFill>
                <a:latin typeface="Trebuchet MS"/>
                <a:cs typeface="Trebuchet MS"/>
              </a:rPr>
              <a:t>   </a:t>
            </a:r>
            <a:r>
              <a:rPr sz="2000" b="1" i="1" spc="55" dirty="0" smtClean="0">
                <a:solidFill>
                  <a:srgbClr val="000066"/>
                </a:solidFill>
                <a:latin typeface="Trebuchet MS"/>
                <a:cs typeface="Trebuchet MS"/>
              </a:rPr>
              <a:t>From </a:t>
            </a:r>
            <a:r>
              <a:rPr sz="2000" b="1" i="1" spc="-90" dirty="0">
                <a:solidFill>
                  <a:srgbClr val="000066"/>
                </a:solidFill>
                <a:latin typeface="Georgia"/>
                <a:cs typeface="Georgia"/>
              </a:rPr>
              <a:t>Principal’s</a:t>
            </a:r>
            <a:r>
              <a:rPr sz="2000" b="1" i="1" spc="254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000" b="1" i="1" spc="65" dirty="0" smtClean="0">
                <a:solidFill>
                  <a:srgbClr val="000066"/>
                </a:solidFill>
                <a:latin typeface="Trebuchet MS"/>
                <a:cs typeface="Trebuchet MS"/>
              </a:rPr>
              <a:t>Desk:</a:t>
            </a:r>
            <a:endParaRPr sz="2000" dirty="0" smtClean="0">
              <a:latin typeface="Trebuchet MS"/>
              <a:cs typeface="Trebuchet MS"/>
            </a:endParaRPr>
          </a:p>
          <a:p>
            <a:pPr marL="1654175" marR="5080" algn="just">
              <a:lnSpc>
                <a:spcPct val="100000"/>
              </a:lnSpc>
              <a:spcBef>
                <a:spcPts val="1480"/>
              </a:spcBef>
            </a:pPr>
            <a:r>
              <a:rPr sz="1200" spc="-235" dirty="0" smtClean="0">
                <a:latin typeface="Times New Roman" pitchFamily="18" charset="0"/>
                <a:cs typeface="Times New Roman" pitchFamily="18" charset="0"/>
              </a:rPr>
              <a:t>I‟</a:t>
            </a:r>
            <a:r>
              <a:rPr lang="en-US" sz="1200" spc="-2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35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glad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signify 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with commencement of 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this year </a:t>
            </a:r>
            <a:r>
              <a:rPr lang="en-US" sz="1200" spc="-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200" spc="-25" dirty="0" smtClean="0">
                <a:latin typeface="Times New Roman" pitchFamily="18" charset="0"/>
                <a:cs typeface="Times New Roman" pitchFamily="18" charset="0"/>
              </a:rPr>
              <a:t>AISSMS 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College of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Engineering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as completed 2</a:t>
            </a:r>
            <a:r>
              <a:rPr lang="en-US" sz="1200" spc="-5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grand 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years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of its establishment. 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AISSMS COE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as an outcome of academic excellence achieved, is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consistently  producing University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gold medalists and top rankers in different branches 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engineering. Faculty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actively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involved in research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development.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College 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has number </a:t>
            </a:r>
            <a:r>
              <a:rPr lang="en-US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very high-end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analytical, computational and</a:t>
            </a:r>
            <a:r>
              <a:rPr sz="1200" spc="2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en-US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facilities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at the disposal of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students. </a:t>
            </a:r>
            <a:endParaRPr lang="en-US" sz="12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290513" marR="5080" algn="just">
              <a:lnSpc>
                <a:spcPct val="100000"/>
              </a:lnSpc>
              <a:spcBef>
                <a:spcPts val="1480"/>
              </a:spcBef>
            </a:pPr>
            <a:r>
              <a:rPr sz="1200" spc="-65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going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to concentrate more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upon the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Engineering Research 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activities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and use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those for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and society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welfare.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am confident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College is in a position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deliver the best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theoretical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and practical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and offer the best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talent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to the employers.  I wish all the best to the aspiring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students, employers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and all other stake–holders in achieving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goals.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admin\Desktop\princi.png"/>
          <p:cNvPicPr>
            <a:picLocks noChangeAspect="1" noChangeArrowheads="1"/>
          </p:cNvPicPr>
          <p:nvPr/>
        </p:nvPicPr>
        <p:blipFill>
          <a:blip r:embed="rId4"/>
          <a:srcRect t="7692" b="3846"/>
          <a:stretch>
            <a:fillRect/>
          </a:stretch>
        </p:blipFill>
        <p:spPr bwMode="auto">
          <a:xfrm>
            <a:off x="152399" y="2895600"/>
            <a:ext cx="1442558" cy="167110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object 10"/>
          <p:cNvSpPr txBox="1"/>
          <p:nvPr/>
        </p:nvSpPr>
        <p:spPr>
          <a:xfrm>
            <a:off x="5943600" y="-24540"/>
            <a:ext cx="15154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30" dirty="0" smtClean="0">
                <a:latin typeface="Times New Roman"/>
                <a:cs typeface="Times New Roman"/>
              </a:rPr>
              <a:t>SEM II 2022-23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066" y="1998731"/>
            <a:ext cx="7254875" cy="30008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00"/>
              </a:spcBef>
              <a:tabLst>
                <a:tab pos="4784725" algn="l"/>
              </a:tabLst>
            </a:pPr>
            <a:r>
              <a:rPr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Principal:</a:t>
            </a:r>
            <a:r>
              <a:rPr sz="1200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Dr.D.S.Bormane	</a:t>
            </a:r>
            <a:r>
              <a:rPr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Head of Department</a:t>
            </a:r>
            <a:r>
              <a:rPr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.: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Dr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 V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Nighot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399" y="8239383"/>
            <a:ext cx="3352800" cy="143116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400" b="1" dirty="0">
                <a:solidFill>
                  <a:srgbClr val="660033"/>
                </a:solidFill>
                <a:latin typeface="Comic Sans MS"/>
                <a:cs typeface="Comic Sans MS"/>
              </a:rPr>
              <a:t>Published</a:t>
            </a:r>
            <a:r>
              <a:rPr sz="1400" b="1" spc="-30" dirty="0">
                <a:solidFill>
                  <a:srgbClr val="660033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660033"/>
                </a:solidFill>
                <a:latin typeface="Comic Sans MS"/>
                <a:cs typeface="Comic Sans MS"/>
              </a:rPr>
              <a:t>at:</a:t>
            </a:r>
            <a:endParaRPr sz="14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  <a:spcBef>
                <a:spcPts val="660"/>
              </a:spcBef>
            </a:pPr>
            <a:r>
              <a:rPr sz="1400" spc="-5" dirty="0">
                <a:latin typeface="Comic Sans MS"/>
                <a:cs typeface="Comic Sans MS"/>
              </a:rPr>
              <a:t>Department of First </a:t>
            </a:r>
            <a:r>
              <a:rPr sz="1400" spc="-10" dirty="0">
                <a:latin typeface="Comic Sans MS"/>
                <a:cs typeface="Comic Sans MS"/>
              </a:rPr>
              <a:t>Year  </a:t>
            </a:r>
            <a:r>
              <a:rPr sz="1400" spc="-5" dirty="0">
                <a:latin typeface="Comic Sans MS"/>
                <a:cs typeface="Comic Sans MS"/>
              </a:rPr>
              <a:t>Engineering </a:t>
            </a:r>
            <a:r>
              <a:rPr sz="1400" dirty="0">
                <a:latin typeface="Comic Sans MS"/>
                <a:cs typeface="Comic Sans MS"/>
              </a:rPr>
              <a:t>, </a:t>
            </a:r>
            <a:r>
              <a:rPr sz="1400" spc="-5" dirty="0">
                <a:latin typeface="Comic Sans MS"/>
                <a:cs typeface="Comic Sans MS"/>
              </a:rPr>
              <a:t>AISSMS College  of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Engineering,</a:t>
            </a:r>
            <a:endParaRPr sz="1400" dirty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660"/>
              </a:spcBef>
            </a:pPr>
            <a:r>
              <a:rPr sz="1400" dirty="0">
                <a:latin typeface="Comic Sans MS"/>
                <a:cs typeface="Comic Sans MS"/>
              </a:rPr>
              <a:t>1 </a:t>
            </a:r>
            <a:r>
              <a:rPr sz="1400" spc="-5" dirty="0">
                <a:latin typeface="Comic Sans MS"/>
                <a:cs typeface="Comic Sans MS"/>
              </a:rPr>
              <a:t>Kennedy Road, </a:t>
            </a:r>
            <a:r>
              <a:rPr sz="1400" dirty="0">
                <a:latin typeface="Comic Sans MS"/>
                <a:cs typeface="Comic Sans MS"/>
              </a:rPr>
              <a:t>Pune – </a:t>
            </a:r>
            <a:r>
              <a:rPr sz="1400" spc="-5" dirty="0">
                <a:latin typeface="Comic Sans MS"/>
                <a:cs typeface="Comic Sans MS"/>
              </a:rPr>
              <a:t>411  001,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i="1" spc="-30" dirty="0">
                <a:solidFill>
                  <a:srgbClr val="660033"/>
                </a:solidFill>
                <a:latin typeface="Comic Sans MS"/>
                <a:cs typeface="Comic Sans MS"/>
                <a:hlinkClick r:id="rId5"/>
              </a:rPr>
              <a:t>www.aissmscoe.com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9500" y="8280129"/>
            <a:ext cx="2514600" cy="127086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5" dirty="0">
                <a:solidFill>
                  <a:srgbClr val="660033"/>
                </a:solidFill>
                <a:latin typeface="Comic Sans MS"/>
                <a:cs typeface="Comic Sans MS"/>
              </a:rPr>
              <a:t>Editorial</a:t>
            </a:r>
            <a:r>
              <a:rPr sz="1400" b="1" spc="-55" dirty="0">
                <a:solidFill>
                  <a:srgbClr val="660033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660033"/>
                </a:solidFill>
                <a:latin typeface="Comic Sans MS"/>
                <a:cs typeface="Comic Sans MS"/>
              </a:rPr>
              <a:t>Board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b="1" spc="-5" dirty="0">
                <a:solidFill>
                  <a:srgbClr val="006FC0"/>
                </a:solidFill>
                <a:latin typeface="Comic Sans MS"/>
                <a:cs typeface="Comic Sans MS"/>
              </a:rPr>
              <a:t>Editors: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Dr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D V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Nighot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150000"/>
              </a:lnSpc>
            </a:pPr>
            <a:r>
              <a:rPr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Ms. </a:t>
            </a:r>
            <a:r>
              <a:rPr lang="en-US" sz="14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 S </a:t>
            </a:r>
            <a:r>
              <a:rPr lang="en-US" sz="1400" b="1" spc="-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Bobdey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2400" y="9714435"/>
            <a:ext cx="7400925" cy="238125"/>
            <a:chOff x="223837" y="9672637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228600" y="9677400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" y="9677400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600"/>
                  </a:moveTo>
                  <a:lnTo>
                    <a:pt x="7391400" y="228600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799" y="9770768"/>
            <a:ext cx="5016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35" dirty="0">
                <a:solidFill>
                  <a:srgbClr val="FF0000"/>
                </a:solidFill>
                <a:latin typeface="Comic Sans MS"/>
                <a:cs typeface="Comic Sans MS"/>
              </a:rPr>
              <a:t>Cronica</a:t>
            </a:r>
            <a:r>
              <a:rPr sz="1050" b="1" i="1" spc="-35" dirty="0">
                <a:solidFill>
                  <a:srgbClr val="990099"/>
                </a:solidFill>
                <a:latin typeface="Comic Sans MS"/>
                <a:cs typeface="Comic Sans MS"/>
              </a:rPr>
              <a:t>l</a:t>
            </a:r>
            <a:endParaRPr sz="105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2197" y="9778463"/>
            <a:ext cx="569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US"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94957" y="1352433"/>
            <a:ext cx="487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4400" b="1" i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CRONICAL</a:t>
            </a:r>
            <a:endParaRPr lang="en-US" sz="4400" b="1" i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issmscoe.com/wp-content/uploads/2016/05/Shahu-Mahara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362200"/>
            <a:ext cx="2219325" cy="276225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5334000" y="51054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dirty="0" err="1"/>
              <a:t>Shri</a:t>
            </a:r>
            <a:r>
              <a:rPr lang="en-US" sz="1200" dirty="0"/>
              <a:t> </a:t>
            </a:r>
            <a:r>
              <a:rPr lang="en-US" sz="1200" dirty="0" err="1"/>
              <a:t>Shahu</a:t>
            </a:r>
            <a:r>
              <a:rPr lang="en-US" sz="1200" dirty="0"/>
              <a:t> </a:t>
            </a:r>
            <a:r>
              <a:rPr lang="en-US" sz="1200" dirty="0" err="1"/>
              <a:t>Chhatrapati</a:t>
            </a:r>
            <a:r>
              <a:rPr lang="en-US" sz="1200" dirty="0"/>
              <a:t> </a:t>
            </a:r>
            <a:r>
              <a:rPr lang="en-US" sz="1200" dirty="0" err="1"/>
              <a:t>Maharaj</a:t>
            </a:r>
            <a:endParaRPr lang="en-US" sz="1200" dirty="0"/>
          </a:p>
          <a:p>
            <a:pPr algn="ctr"/>
            <a:r>
              <a:rPr lang="en-US" sz="1200" b="1" dirty="0"/>
              <a:t>President, AISSM Society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53486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" y="132422"/>
            <a:ext cx="7200329" cy="1407985"/>
          </a:xfrm>
          <a:prstGeom prst="rect">
            <a:avLst/>
          </a:prstGeom>
          <a:noFill/>
        </p:spPr>
      </p:pic>
      <p:sp>
        <p:nvSpPr>
          <p:cNvPr id="21" name="Vertical Scroll 20"/>
          <p:cNvSpPr/>
          <p:nvPr/>
        </p:nvSpPr>
        <p:spPr>
          <a:xfrm>
            <a:off x="3633788" y="5685469"/>
            <a:ext cx="3942291" cy="234174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 D V Nighot</a:t>
            </a:r>
          </a:p>
          <a:p>
            <a:pPr algn="ctr"/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as a Ph.D. Guide(Chemistry) - SPPU Pune  </a:t>
            </a:r>
            <a:endParaRPr lang="en-IN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A. B. Patil</a:t>
            </a:r>
          </a:p>
          <a:p>
            <a:pPr algn="ctr"/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as a Ph.D. Guide(Maths) - SPPU Pune </a:t>
            </a:r>
            <a:endParaRPr lang="en-I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143931" y="5686106"/>
            <a:ext cx="3666069" cy="240412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AISSMS COE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NBA Accreditation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6 UG Programs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7392" y="5622454"/>
            <a:ext cx="23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Awards &amp; Recognition</a:t>
            </a:r>
            <a:endParaRPr lang="en-I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200" y="5676235"/>
            <a:ext cx="23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Awards &amp; Recognition</a:t>
            </a:r>
            <a:endParaRPr lang="en-IN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3028" y="5696277"/>
            <a:ext cx="3119755" cy="3665854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</a:t>
            </a:r>
            <a:r>
              <a:rPr lang="en-US" sz="16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ro</a:t>
            </a:r>
            <a:r>
              <a:rPr sz="1600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m </a:t>
            </a:r>
            <a:r>
              <a:rPr sz="16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Editors</a:t>
            </a:r>
            <a:r>
              <a:rPr sz="1600"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Desk….</a:t>
            </a:r>
            <a:endParaRPr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680"/>
              </a:spcBef>
            </a:pP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It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gives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us great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pleasure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to hand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over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to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you  “Chronicle”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newsletter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First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Year engineering  department.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Department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First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Year Engineering 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has a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total intake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660 students,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diversified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in 8 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different branches of Engineering. </a:t>
            </a:r>
            <a:r>
              <a:rPr sz="1100" spc="5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present era and  the challenging future, demands strong basic technical  knowledge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continuous growth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engineering  students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on all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facets. Therefore the department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is 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bestowed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with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highly qualified and experienced  faculty members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with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specialization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in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various  disciplines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engineering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sciences. Also the  behavioral changes found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in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spc="-95" dirty="0">
                <a:solidFill>
                  <a:srgbClr val="003300"/>
                </a:solidFill>
                <a:latin typeface="Times New Roman"/>
                <a:cs typeface="Times New Roman"/>
              </a:rPr>
              <a:t>today‟s </a:t>
            </a:r>
            <a:r>
              <a:rPr sz="1100" spc="-15" dirty="0">
                <a:solidFill>
                  <a:srgbClr val="003300"/>
                </a:solidFill>
                <a:latin typeface="Times New Roman"/>
                <a:cs typeface="Times New Roman"/>
              </a:rPr>
              <a:t>youngsters 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give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rise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to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need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continuous assistance and  counseling for their professional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personal growth.  First year department considers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all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the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needs and  requirements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the current generation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gives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its 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best for their overall development. Hope you will find  this newsletter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informative. </a:t>
            </a:r>
            <a:r>
              <a:rPr sz="1100" dirty="0">
                <a:solidFill>
                  <a:srgbClr val="003300"/>
                </a:solidFill>
                <a:latin typeface="Times New Roman"/>
                <a:cs typeface="Times New Roman"/>
              </a:rPr>
              <a:t>Your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suggestions </a:t>
            </a:r>
            <a:r>
              <a:rPr sz="1100" spc="-10" dirty="0">
                <a:solidFill>
                  <a:srgbClr val="003300"/>
                </a:solidFill>
                <a:latin typeface="Times New Roman"/>
                <a:cs typeface="Times New Roman"/>
              </a:rPr>
              <a:t>for 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improvement in the newsletter are</a:t>
            </a:r>
            <a:r>
              <a:rPr sz="1100" spc="254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3300"/>
                </a:solidFill>
                <a:latin typeface="Times New Roman"/>
                <a:cs typeface="Times New Roman"/>
              </a:rPr>
              <a:t>welcome.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14019"/>
            <a:ext cx="3349625" cy="446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00"/>
              </a:spcBef>
            </a:pPr>
            <a:r>
              <a:rPr sz="1800" b="1" i="1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From </a:t>
            </a:r>
            <a:r>
              <a:rPr sz="1800" b="1" i="1" spc="-14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HOD’s</a:t>
            </a:r>
            <a:r>
              <a:rPr sz="1800" b="1" i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i="1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Desk…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1102360" marR="5080" indent="-6350" algn="just">
              <a:lnSpc>
                <a:spcPct val="100000"/>
              </a:lnSpc>
              <a:spcBef>
                <a:spcPts val="1095"/>
              </a:spcBef>
            </a:pPr>
            <a:r>
              <a:rPr sz="1100" spc="-10" dirty="0">
                <a:latin typeface="Times New Roman"/>
                <a:cs typeface="Times New Roman"/>
              </a:rPr>
              <a:t>First </a:t>
            </a:r>
            <a:r>
              <a:rPr sz="1100" spc="-5" dirty="0">
                <a:latin typeface="Times New Roman"/>
                <a:cs typeface="Times New Roman"/>
              </a:rPr>
              <a:t>Year Engineering plays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pivotal  </a:t>
            </a:r>
            <a:r>
              <a:rPr sz="1100" spc="-5" dirty="0">
                <a:latin typeface="Times New Roman"/>
                <a:cs typeface="Times New Roman"/>
              </a:rPr>
              <a:t>role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ushering the students to </a:t>
            </a:r>
            <a:r>
              <a:rPr sz="1100" dirty="0">
                <a:latin typeface="Times New Roman"/>
                <a:cs typeface="Times New Roman"/>
              </a:rPr>
              <a:t>be a  </a:t>
            </a:r>
            <a:r>
              <a:rPr sz="1100" spc="-5" dirty="0">
                <a:latin typeface="Times New Roman"/>
                <a:cs typeface="Times New Roman"/>
              </a:rPr>
              <a:t>prospective engineer.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department </a:t>
            </a:r>
            <a:r>
              <a:rPr sz="1100" spc="-5" dirty="0" smtClean="0">
                <a:latin typeface="Times New Roman"/>
                <a:cs typeface="Times New Roman"/>
              </a:rPr>
              <a:t>nurtures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molds the students </a:t>
            </a:r>
            <a:r>
              <a:rPr sz="1100" dirty="0">
                <a:latin typeface="Times New Roman"/>
                <a:cs typeface="Times New Roman"/>
              </a:rPr>
              <a:t>to  </a:t>
            </a:r>
            <a:r>
              <a:rPr sz="1100" spc="-5" dirty="0">
                <a:latin typeface="Times New Roman"/>
                <a:cs typeface="Times New Roman"/>
              </a:rPr>
              <a:t>enter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the rapid fast changing  pragmatic world </a:t>
            </a:r>
            <a:r>
              <a:rPr sz="1100" spc="-10" dirty="0">
                <a:latin typeface="Times New Roman"/>
                <a:cs typeface="Times New Roman"/>
              </a:rPr>
              <a:t>yet </a:t>
            </a:r>
            <a:r>
              <a:rPr sz="1100" spc="-5" dirty="0">
                <a:latin typeface="Times New Roman"/>
                <a:cs typeface="Times New Roman"/>
              </a:rPr>
              <a:t>maintaining </a:t>
            </a:r>
            <a:r>
              <a:rPr sz="1100" dirty="0">
                <a:latin typeface="Times New Roman"/>
                <a:cs typeface="Times New Roman"/>
              </a:rPr>
              <a:t>the  </a:t>
            </a:r>
            <a:r>
              <a:rPr sz="1100" spc="-5" dirty="0">
                <a:latin typeface="Times New Roman"/>
                <a:cs typeface="Times New Roman"/>
              </a:rPr>
              <a:t>sensitivity in them.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teaching-</a:t>
            </a:r>
            <a:endParaRPr sz="11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learning methodology used </a:t>
            </a:r>
            <a:r>
              <a:rPr sz="1100" dirty="0">
                <a:latin typeface="Times New Roman"/>
                <a:cs typeface="Times New Roman"/>
              </a:rPr>
              <a:t>by </a:t>
            </a:r>
            <a:r>
              <a:rPr sz="1100" spc="-5" dirty="0">
                <a:latin typeface="Times New Roman"/>
                <a:cs typeface="Times New Roman"/>
              </a:rPr>
              <a:t>staff boosts the students  thinking potential and lifts their critical analyzing skills. </a:t>
            </a:r>
            <a:r>
              <a:rPr sz="1100" spc="-10" dirty="0">
                <a:latin typeface="Times New Roman"/>
                <a:cs typeface="Times New Roman"/>
              </a:rPr>
              <a:t>As  </a:t>
            </a:r>
            <a:r>
              <a:rPr sz="1100" spc="-5" dirty="0">
                <a:latin typeface="Times New Roman"/>
                <a:cs typeface="Times New Roman"/>
              </a:rPr>
              <a:t>most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the students </a:t>
            </a:r>
            <a:r>
              <a:rPr sz="1100" spc="-10" dirty="0">
                <a:latin typeface="Times New Roman"/>
                <a:cs typeface="Times New Roman"/>
              </a:rPr>
              <a:t>come </a:t>
            </a:r>
            <a:r>
              <a:rPr sz="1100" dirty="0">
                <a:latin typeface="Times New Roman"/>
                <a:cs typeface="Times New Roman"/>
              </a:rPr>
              <a:t>from the </a:t>
            </a:r>
            <a:r>
              <a:rPr sz="1100" spc="-5" dirty="0">
                <a:latin typeface="Times New Roman"/>
                <a:cs typeface="Times New Roman"/>
              </a:rPr>
              <a:t>diversified social  environment it becomes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need for the department that they  are mentored </a:t>
            </a:r>
            <a:r>
              <a:rPr sz="1100" dirty="0">
                <a:latin typeface="Times New Roman"/>
                <a:cs typeface="Times New Roman"/>
              </a:rPr>
              <a:t>by the </a:t>
            </a:r>
            <a:r>
              <a:rPr sz="1100" spc="-5" dirty="0">
                <a:latin typeface="Times New Roman"/>
                <a:cs typeface="Times New Roman"/>
              </a:rPr>
              <a:t>staff with </a:t>
            </a:r>
            <a:r>
              <a:rPr sz="1100" dirty="0">
                <a:latin typeface="Times New Roman"/>
                <a:cs typeface="Times New Roman"/>
              </a:rPr>
              <a:t>whom they can </a:t>
            </a:r>
            <a:r>
              <a:rPr sz="1100" spc="-5" dirty="0">
                <a:latin typeface="Times New Roman"/>
                <a:cs typeface="Times New Roman"/>
              </a:rPr>
              <a:t>share </a:t>
            </a:r>
            <a:r>
              <a:rPr sz="1100" spc="-10" dirty="0">
                <a:latin typeface="Times New Roman"/>
                <a:cs typeface="Times New Roman"/>
              </a:rPr>
              <a:t>their  </a:t>
            </a:r>
            <a:r>
              <a:rPr sz="1100" spc="-5" dirty="0">
                <a:latin typeface="Times New Roman"/>
                <a:cs typeface="Times New Roman"/>
              </a:rPr>
              <a:t>thoughts, expectations, express themselves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would feel  comfortable </a:t>
            </a:r>
            <a:r>
              <a:rPr sz="1100" dirty="0">
                <a:latin typeface="Times New Roman"/>
                <a:cs typeface="Times New Roman"/>
              </a:rPr>
              <a:t>away </a:t>
            </a:r>
            <a:r>
              <a:rPr sz="1100" spc="-5" dirty="0">
                <a:latin typeface="Times New Roman"/>
                <a:cs typeface="Times New Roman"/>
              </a:rPr>
              <a:t>from home. </a:t>
            </a:r>
            <a:r>
              <a:rPr sz="1100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we </a:t>
            </a:r>
            <a:r>
              <a:rPr sz="1100" dirty="0">
                <a:latin typeface="Times New Roman"/>
                <a:cs typeface="Times New Roman"/>
              </a:rPr>
              <a:t>as the </a:t>
            </a:r>
            <a:r>
              <a:rPr sz="1100" spc="-5" dirty="0">
                <a:latin typeface="Times New Roman"/>
                <a:cs typeface="Times New Roman"/>
              </a:rPr>
              <a:t>department </a:t>
            </a:r>
            <a:r>
              <a:rPr sz="1100" spc="-10" dirty="0">
                <a:latin typeface="Times New Roman"/>
                <a:cs typeface="Times New Roman"/>
              </a:rPr>
              <a:t>is  </a:t>
            </a:r>
            <a:r>
              <a:rPr sz="1100" spc="-5" dirty="0">
                <a:latin typeface="Times New Roman"/>
                <a:cs typeface="Times New Roman"/>
              </a:rPr>
              <a:t>the family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dirty="0" smtClean="0">
                <a:latin typeface="Times New Roman"/>
                <a:cs typeface="Times New Roman"/>
              </a:rPr>
              <a:t>3</a:t>
            </a:r>
            <a:r>
              <a:rPr lang="en-US" sz="1100" dirty="0" smtClean="0">
                <a:latin typeface="Times New Roman"/>
                <a:cs typeface="Times New Roman"/>
              </a:rPr>
              <a:t>3</a:t>
            </a:r>
            <a:r>
              <a:rPr sz="1100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faculty </a:t>
            </a:r>
            <a:r>
              <a:rPr sz="1100" dirty="0">
                <a:latin typeface="Times New Roman"/>
                <a:cs typeface="Times New Roman"/>
              </a:rPr>
              <a:t>and 5 </a:t>
            </a:r>
            <a:r>
              <a:rPr sz="1100" spc="-5" dirty="0">
                <a:latin typeface="Times New Roman"/>
                <a:cs typeface="Times New Roman"/>
              </a:rPr>
              <a:t>supporting staff for </a:t>
            </a:r>
            <a:r>
              <a:rPr sz="1100" dirty="0">
                <a:latin typeface="Times New Roman"/>
                <a:cs typeface="Times New Roman"/>
              </a:rPr>
              <a:t>11  </a:t>
            </a:r>
            <a:r>
              <a:rPr sz="1100" spc="-5" dirty="0">
                <a:latin typeface="Times New Roman"/>
                <a:cs typeface="Times New Roman"/>
              </a:rPr>
              <a:t>divisions each </a:t>
            </a:r>
            <a:r>
              <a:rPr sz="1100" spc="-10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60 </a:t>
            </a:r>
            <a:r>
              <a:rPr sz="1100" spc="-5" dirty="0">
                <a:latin typeface="Times New Roman"/>
                <a:cs typeface="Times New Roman"/>
              </a:rPr>
              <a:t>students. The department </a:t>
            </a:r>
            <a:r>
              <a:rPr sz="1100" dirty="0">
                <a:latin typeface="Times New Roman"/>
                <a:cs typeface="Times New Roman"/>
              </a:rPr>
              <a:t>has a </a:t>
            </a:r>
            <a:r>
              <a:rPr sz="1100" spc="-5" dirty="0">
                <a:latin typeface="Times New Roman"/>
                <a:cs typeface="Times New Roman"/>
              </a:rPr>
              <a:t>well  qualified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experienced staff </a:t>
            </a:r>
            <a:r>
              <a:rPr sz="1100" spc="-10" dirty="0">
                <a:latin typeface="Times New Roman"/>
                <a:cs typeface="Times New Roman"/>
              </a:rPr>
              <a:t>that </a:t>
            </a:r>
            <a:r>
              <a:rPr sz="1100" spc="-5" dirty="0">
                <a:latin typeface="Times New Roman"/>
                <a:cs typeface="Times New Roman"/>
              </a:rPr>
              <a:t>is always </a:t>
            </a:r>
            <a:r>
              <a:rPr sz="1100" dirty="0">
                <a:latin typeface="Times New Roman"/>
                <a:cs typeface="Times New Roman"/>
              </a:rPr>
              <a:t>on </a:t>
            </a:r>
            <a:r>
              <a:rPr sz="1100" spc="-5" dirty="0">
                <a:latin typeface="Times New Roman"/>
                <a:cs typeface="Times New Roman"/>
              </a:rPr>
              <a:t>their </a:t>
            </a:r>
            <a:r>
              <a:rPr sz="1100" dirty="0">
                <a:latin typeface="Times New Roman"/>
                <a:cs typeface="Times New Roman"/>
              </a:rPr>
              <a:t>toes.  The </a:t>
            </a:r>
            <a:r>
              <a:rPr sz="1100" spc="-5" dirty="0">
                <a:latin typeface="Times New Roman"/>
                <a:cs typeface="Times New Roman"/>
              </a:rPr>
              <a:t>faculties have excellent academic records and are  highly regarded amongst students.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various subjects  offered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students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10" dirty="0">
                <a:latin typeface="Times New Roman"/>
                <a:cs typeface="Times New Roman"/>
              </a:rPr>
              <a:t>First </a:t>
            </a:r>
            <a:r>
              <a:rPr sz="1100" spc="-5" dirty="0">
                <a:latin typeface="Times New Roman"/>
                <a:cs typeface="Times New Roman"/>
              </a:rPr>
              <a:t>Year, though common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all  branches, essentially lays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strong foundation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emerge </a:t>
            </a:r>
            <a:r>
              <a:rPr sz="1100" dirty="0">
                <a:latin typeface="Times New Roman"/>
                <a:cs typeface="Times New Roman"/>
              </a:rPr>
              <a:t>as  a </a:t>
            </a:r>
            <a:r>
              <a:rPr sz="1100" spc="-5" dirty="0">
                <a:latin typeface="Times New Roman"/>
                <a:cs typeface="Times New Roman"/>
              </a:rPr>
              <a:t>potential engineer. Hence, </a:t>
            </a:r>
            <a:r>
              <a:rPr sz="1100" dirty="0">
                <a:latin typeface="Times New Roman"/>
                <a:cs typeface="Times New Roman"/>
              </a:rPr>
              <a:t>our </a:t>
            </a:r>
            <a:r>
              <a:rPr sz="1100" spc="-5" dirty="0">
                <a:latin typeface="Times New Roman"/>
                <a:cs typeface="Times New Roman"/>
              </a:rPr>
              <a:t>self-motivated staff wholly  dedicated </a:t>
            </a:r>
            <a:r>
              <a:rPr sz="1100" dirty="0">
                <a:latin typeface="Times New Roman"/>
                <a:cs typeface="Times New Roman"/>
              </a:rPr>
              <a:t>to the </a:t>
            </a:r>
            <a:r>
              <a:rPr sz="1100" spc="-5" dirty="0">
                <a:latin typeface="Times New Roman"/>
                <a:cs typeface="Times New Roman"/>
              </a:rPr>
              <a:t>first year department, </a:t>
            </a:r>
            <a:r>
              <a:rPr sz="1100" dirty="0">
                <a:latin typeface="Times New Roman"/>
                <a:cs typeface="Times New Roman"/>
              </a:rPr>
              <a:t>do </a:t>
            </a:r>
            <a:r>
              <a:rPr sz="1100" spc="-5" dirty="0">
                <a:latin typeface="Times New Roman"/>
                <a:cs typeface="Times New Roman"/>
              </a:rPr>
              <a:t>their best and try 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make </a:t>
            </a:r>
            <a:r>
              <a:rPr sz="1100" dirty="0">
                <a:latin typeface="Times New Roman"/>
                <a:cs typeface="Times New Roman"/>
              </a:rPr>
              <a:t>the subjects </a:t>
            </a:r>
            <a:r>
              <a:rPr sz="1100" spc="-5" dirty="0">
                <a:latin typeface="Times New Roman"/>
                <a:cs typeface="Times New Roman"/>
              </a:rPr>
              <a:t>simple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interesting.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81400" y="838200"/>
            <a:ext cx="5791200" cy="2929255"/>
            <a:chOff x="0" y="5147945"/>
            <a:chExt cx="5791200" cy="2929255"/>
          </a:xfrm>
        </p:grpSpPr>
        <p:sp>
          <p:nvSpPr>
            <p:cNvPr id="6" name="object 6"/>
            <p:cNvSpPr/>
            <p:nvPr/>
          </p:nvSpPr>
          <p:spPr>
            <a:xfrm>
              <a:off x="966216" y="5147945"/>
              <a:ext cx="804545" cy="227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0169" y="5147945"/>
              <a:ext cx="1272338" cy="2273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410200"/>
              <a:ext cx="5791200" cy="2667000"/>
            </a:xfrm>
            <a:prstGeom prst="rect">
              <a:avLst/>
            </a:prstGeom>
            <a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23054" y="3810000"/>
            <a:ext cx="3120746" cy="929485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23900"/>
              </a:lnSpc>
              <a:spcBef>
                <a:spcPts val="105"/>
              </a:spcBef>
            </a:pP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Associate Professors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/>
                <a:cs typeface="Trebuchet MS"/>
              </a:rPr>
              <a:t>– </a:t>
            </a:r>
            <a:r>
              <a:rPr sz="16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0</a:t>
            </a:r>
            <a:r>
              <a:rPr lang="en-US"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4</a:t>
            </a:r>
            <a:r>
              <a:rPr sz="16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 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Assistant Professors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/>
                <a:cs typeface="Trebuchet MS"/>
              </a:rPr>
              <a:t>– </a:t>
            </a:r>
            <a:r>
              <a:rPr lang="en-US" sz="16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Trebuchet MS"/>
              </a:rPr>
              <a:t>29</a:t>
            </a:r>
            <a:r>
              <a:rPr sz="16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 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Supporting Staff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/>
                <a:cs typeface="Trebuchet MS"/>
              </a:rPr>
              <a:t>– </a:t>
            </a:r>
            <a:r>
              <a:rPr sz="16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Uralic"/>
                <a:cs typeface="Bookman Uralic"/>
              </a:rPr>
              <a:t>05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00037" y="147637"/>
            <a:ext cx="7096125" cy="238125"/>
            <a:chOff x="300037" y="147637"/>
            <a:chExt cx="70961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object 11"/>
            <p:cNvSpPr/>
            <p:nvPr/>
          </p:nvSpPr>
          <p:spPr>
            <a:xfrm>
              <a:off x="304800" y="152400"/>
              <a:ext cx="70866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800" y="152400"/>
              <a:ext cx="7086600" cy="228600"/>
            </a:xfrm>
            <a:custGeom>
              <a:avLst/>
              <a:gdLst/>
              <a:ahLst/>
              <a:cxnLst/>
              <a:rect l="l" t="t" r="r" b="b"/>
              <a:pathLst>
                <a:path w="7086600" h="228600">
                  <a:moveTo>
                    <a:pt x="0" y="228600"/>
                  </a:moveTo>
                  <a:lnTo>
                    <a:pt x="7086600" y="228600"/>
                  </a:lnTo>
                  <a:lnTo>
                    <a:pt x="70866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41858" y="9710950"/>
            <a:ext cx="7400925" cy="238125"/>
            <a:chOff x="223837" y="9672637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381000" y="9677400"/>
              <a:ext cx="70866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000" y="9677400"/>
              <a:ext cx="7086600" cy="228600"/>
            </a:xfrm>
            <a:custGeom>
              <a:avLst/>
              <a:gdLst/>
              <a:ahLst/>
              <a:cxnLst/>
              <a:rect l="l" t="t" r="r" b="b"/>
              <a:pathLst>
                <a:path w="7086600" h="228600">
                  <a:moveTo>
                    <a:pt x="0" y="228600"/>
                  </a:moveTo>
                  <a:lnTo>
                    <a:pt x="7086600" y="228600"/>
                  </a:lnTo>
                  <a:lnTo>
                    <a:pt x="70866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" y="9677400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600" y="9677400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600"/>
                  </a:moveTo>
                  <a:lnTo>
                    <a:pt x="7391400" y="228600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48634" y="17780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800" y="9782363"/>
            <a:ext cx="654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3091" y="9761637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US"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19854"/>
              </p:ext>
            </p:extLst>
          </p:nvPr>
        </p:nvGraphicFramePr>
        <p:xfrm>
          <a:off x="457200" y="5791200"/>
          <a:ext cx="3657600" cy="36427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"/>
                <a:gridCol w="685800"/>
                <a:gridCol w="2057400"/>
                <a:gridCol w="457200"/>
              </a:tblGrid>
              <a:tr h="46031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 dirty="0"/>
                        <a:t>SR. NO.</a:t>
                      </a:r>
                      <a:endParaRPr lang="en-US" sz="1800" b="1" dirty="0"/>
                    </a:p>
                  </a:txBody>
                  <a:tcPr marL="71578" marR="71578" marT="44814" marB="44814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 dirty="0"/>
                        <a:t>DIVISION</a:t>
                      </a:r>
                      <a:endParaRPr lang="en-US" sz="1800" b="1" dirty="0"/>
                    </a:p>
                  </a:txBody>
                  <a:tcPr marL="71578" marR="71578" marT="44814" marB="44814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 dirty="0"/>
                        <a:t>NAME OF STUDENT</a:t>
                      </a:r>
                      <a:endParaRPr lang="en-US" sz="1800" b="1" dirty="0"/>
                    </a:p>
                  </a:txBody>
                  <a:tcPr marL="71578" marR="71578" marT="44814" marB="44814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strike="noStrike"/>
                        <a:t>SGPA</a:t>
                      </a:r>
                      <a:endParaRPr lang="en-US" sz="1800" b="1"/>
                    </a:p>
                  </a:txBody>
                  <a:tcPr marL="71578" marR="71578" marT="44814" marB="44814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MUSALE SHUBHAM SANJAY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9.41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SONI SIDDHI SACHIN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9.27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GHUGE SARTHAK RAMDAS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9.18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SHARMA MANGALAM SACHIN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9.16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BHAREKAR ROHAN RAMCHANDRA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9.14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GAIKWAD SHIVTEJ SUNIL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9.14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SARVAIYYA PRIYANSHU MANOJ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9.11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VAISHNAVI DEVIDAS SHEVATE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9.07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COMP-B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SURYAWANSHI YASH ZUMBARSING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9.07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10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MECH-B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WAWARE ARYAN AJAY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9.02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09600" y="524887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 of Toppers SEM-II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FF7C80"/>
                </a:solidFill>
              </a:rPr>
              <a:t/>
            </a:r>
            <a:br>
              <a:rPr lang="en-US" dirty="0" smtClean="0">
                <a:solidFill>
                  <a:srgbClr val="FF7C80"/>
                </a:solidFill>
              </a:rPr>
            </a:b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23" name="Picture 2" descr="https://aissmscoe.com/wp-content/uploads/2023/03/Nighot-S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75664"/>
            <a:ext cx="1017698" cy="11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9986" y="401386"/>
            <a:ext cx="74676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FDP/STTP ATTENDED BY THE DEPARTMENT FACULTY </a:t>
            </a:r>
            <a:endParaRPr kumimoji="0" lang="en-US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8"/>
          <p:cNvGrpSpPr/>
          <p:nvPr/>
        </p:nvGrpSpPr>
        <p:grpSpPr>
          <a:xfrm>
            <a:off x="205019" y="134390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8"/>
          <p:cNvSpPr txBox="1"/>
          <p:nvPr/>
        </p:nvSpPr>
        <p:spPr>
          <a:xfrm>
            <a:off x="3507231" y="129855"/>
            <a:ext cx="600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 dirty="0">
              <a:latin typeface="Comic Sans MS"/>
              <a:cs typeface="Comic Sans MS"/>
            </a:endParaRPr>
          </a:p>
        </p:txBody>
      </p:sp>
      <p:grpSp>
        <p:nvGrpSpPr>
          <p:cNvPr id="24" name="object 18"/>
          <p:cNvGrpSpPr/>
          <p:nvPr/>
        </p:nvGrpSpPr>
        <p:grpSpPr>
          <a:xfrm>
            <a:off x="167255" y="9735129"/>
            <a:ext cx="7429164" cy="228600"/>
            <a:chOff x="228600" y="9753598"/>
            <a:chExt cx="7429164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0"/>
            <p:cNvSpPr/>
            <p:nvPr/>
          </p:nvSpPr>
          <p:spPr>
            <a:xfrm>
              <a:off x="266364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0" name="object 19"/>
          <p:cNvSpPr txBox="1"/>
          <p:nvPr/>
        </p:nvSpPr>
        <p:spPr>
          <a:xfrm>
            <a:off x="307340" y="9753600"/>
            <a:ext cx="654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7036666" y="9785459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04"/>
              </a:spcBef>
            </a:pPr>
            <a:r>
              <a:rPr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US"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-2590800" y="5105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1775"/>
              </p:ext>
            </p:extLst>
          </p:nvPr>
        </p:nvGraphicFramePr>
        <p:xfrm>
          <a:off x="174841" y="677335"/>
          <a:ext cx="7445159" cy="892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61"/>
                <a:gridCol w="1111099"/>
                <a:gridCol w="1949706"/>
                <a:gridCol w="2624693"/>
                <a:gridCol w="1447800"/>
              </a:tblGrid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No.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 of Faculty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 of the FDP/STTP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Organized by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Duration/ Dates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Almas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Ambreen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Recent Trends in Advance in Electronics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Poornima institute of engineering and Technology Jaipur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 April 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P. D. Baviskar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AI/ML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College Pune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17-18 May 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Recent Trend in Machine Learning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E and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AISSMS COE Pune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13-17 March 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INTELLECTUAL PROPERTY AWARENESS MISSION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Property Office and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MoE's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Innovation Cell, India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12,2023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 Ambassador(IA)training foundation level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MoE's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Innovation Cell, India and AICTE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15 sessions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 Ambassador(IA)training Advanced level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MoE's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Innovation Cell, India and AICTE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15 sessions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S Bobdey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Recent Trend in Machine Learning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E and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AISSMS COE Pune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13-17 March 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Choudhari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 teaching and Online Resources 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IOT Academy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Tamilnadu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7th to 8th April 23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Choudhari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 teaching and Learning Pedagogy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Foundation of India And RFI-Care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26th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to 30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Choudhari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"ght and Research Publication, CopyriPatents in Science and Technology"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R. Pote Patil College of Engineering &amp;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Management, Amravati.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 to 7th July 23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S.T.Surase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Mathematics behind AI/ML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Alandi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17-18 may-2023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S.T.Surase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Research Publication, Copyright Patents in </a:t>
                      </a:r>
                      <a:endParaRPr lang="en-IN" sz="1200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R.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College of Engineering &amp;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Management, Amravati.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 to 7th July 23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 K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Nikam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TWO - WEEK REFRESHER COURSE IN “MATHEMATICS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810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Learning Centre </a:t>
                      </a:r>
                      <a:r>
                        <a:rPr lang="en-US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Ramanujan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College, University of Delhi 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/ 04/ 2023 to 13/05/2023</a:t>
                      </a:r>
                      <a:endParaRPr lang="en-IN" sz="12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8"/>
          <p:cNvGrpSpPr/>
          <p:nvPr/>
        </p:nvGrpSpPr>
        <p:grpSpPr>
          <a:xfrm>
            <a:off x="149986" y="132612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8"/>
          <p:cNvSpPr txBox="1"/>
          <p:nvPr/>
        </p:nvSpPr>
        <p:spPr>
          <a:xfrm>
            <a:off x="3507231" y="129855"/>
            <a:ext cx="600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 dirty="0">
              <a:latin typeface="Comic Sans MS"/>
              <a:cs typeface="Comic Sans MS"/>
            </a:endParaRPr>
          </a:p>
        </p:txBody>
      </p:sp>
      <p:grpSp>
        <p:nvGrpSpPr>
          <p:cNvPr id="24" name="object 18"/>
          <p:cNvGrpSpPr/>
          <p:nvPr/>
        </p:nvGrpSpPr>
        <p:grpSpPr>
          <a:xfrm>
            <a:off x="223837" y="9744075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0" name="object 19"/>
          <p:cNvSpPr txBox="1"/>
          <p:nvPr/>
        </p:nvSpPr>
        <p:spPr>
          <a:xfrm>
            <a:off x="307340" y="9753600"/>
            <a:ext cx="654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6981633" y="9779782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04"/>
              </a:spcBef>
            </a:pPr>
            <a:r>
              <a:rPr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US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-2590800" y="5105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828"/>
              </p:ext>
            </p:extLst>
          </p:nvPr>
        </p:nvGraphicFramePr>
        <p:xfrm>
          <a:off x="174841" y="703341"/>
          <a:ext cx="7290345" cy="44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76"/>
                <a:gridCol w="1159964"/>
                <a:gridCol w="2035451"/>
                <a:gridCol w="2487774"/>
                <a:gridCol w="1281580"/>
              </a:tblGrid>
              <a:tr h="483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No.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 of Faculty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 of the FDP/STTP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Organized by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Duration/ Dates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 K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Nikam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days’ National Level FDP on “Mathematics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Behind AI/ML”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810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of Humanities and Engineering Sciences,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Academy of Engineering, Alandi, Pune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17-18 May 2023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A. B.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days’ National Level FDP on “Mathematics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Behind AI/ML”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810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of Humanities and Engineering Sciences,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Academy of Engineering, Alandi, Pune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17-18 May 2023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Thermal Engineering -Basic and Applied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IIT Madras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 23 to April 23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H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Lavate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Faculty Development Program on "Emerging Trends in 5G Technology-Enabled Education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 and Telecommunication Department ,Technically Co-Sponsored by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Pune Management Association(PMA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02/05/2023 to 04/05/2023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4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P. D.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Baviskar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FDP on AI and ML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 the School of Humanities and Engineering Sciences,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 Academy of Engineering,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Alandi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17th-18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2023.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9986" y="416767"/>
            <a:ext cx="73152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FDP/STTP ATTENDED BY THE DEPARTMENT FACULTY </a:t>
            </a:r>
            <a:endParaRPr kumimoji="0" lang="en-US" sz="14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90926"/>
              </p:ext>
            </p:extLst>
          </p:nvPr>
        </p:nvGraphicFramePr>
        <p:xfrm>
          <a:off x="149986" y="5638800"/>
          <a:ext cx="7315200" cy="34935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922"/>
                <a:gridCol w="1115492"/>
                <a:gridCol w="2057400"/>
                <a:gridCol w="2514600"/>
                <a:gridCol w="1216786"/>
              </a:tblGrid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lang="en-US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1200" b="1" dirty="0" smtClean="0">
                          <a:effectLst/>
                        </a:rPr>
                        <a:t>o</a:t>
                      </a:r>
                      <a:endParaRPr lang="en-IN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Faculty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Conference / Symposium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Duration/ Dates</a:t>
                      </a:r>
                      <a:endParaRPr lang="en-IN" sz="11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Bhakti </a:t>
                      </a:r>
                      <a:r>
                        <a:rPr lang="en-US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Conference On Green Energy 2023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AISSMSCOE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and 17 May 2023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2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Bhakti </a:t>
                      </a:r>
                      <a:r>
                        <a:rPr lang="en-US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Conference on Innovations in Engineering and Technology 2023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AISSMSCOE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31/05/2023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Ankita Gupta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Conference On Green Energy 2023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AISSMSCOE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and 17 May 2023</a:t>
                      </a:r>
                      <a:endParaRPr lang="en-IN" sz="11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P. D. </a:t>
                      </a:r>
                      <a:r>
                        <a:rPr lang="en-US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Baviskar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Conference On Green Energy 2023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AISSMSCOE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and 17 May 2023</a:t>
                      </a:r>
                      <a:endParaRPr lang="en-IN" sz="11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9986" y="5352592"/>
            <a:ext cx="73152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ATTENDED BY THE DEPARTMENT FACULTY</a:t>
            </a:r>
            <a:endParaRPr kumimoji="0" lang="en-US" sz="1400" b="1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18"/>
          <p:cNvGrpSpPr/>
          <p:nvPr/>
        </p:nvGrpSpPr>
        <p:grpSpPr>
          <a:xfrm>
            <a:off x="223837" y="9744075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1" name="object 19"/>
          <p:cNvSpPr txBox="1"/>
          <p:nvPr/>
        </p:nvSpPr>
        <p:spPr>
          <a:xfrm>
            <a:off x="307340" y="9753600"/>
            <a:ext cx="6540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6934200" y="9786920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2022-23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262467" y="102969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124200" y="37068"/>
            <a:ext cx="7021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100" spc="-5" dirty="0" err="1" smtClean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lang="en-IN" sz="11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2467" y="364579"/>
            <a:ext cx="73152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FDP/STTP ATTENDED BY THE DEPARTMENT FACULTY </a:t>
            </a:r>
            <a:endParaRPr kumimoji="0" lang="en-US" sz="1400" b="1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79564"/>
              </p:ext>
            </p:extLst>
          </p:nvPr>
        </p:nvGraphicFramePr>
        <p:xfrm>
          <a:off x="262467" y="672356"/>
          <a:ext cx="7315200" cy="36100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0935"/>
                <a:gridCol w="1698681"/>
                <a:gridCol w="1509768"/>
                <a:gridCol w="1530586"/>
                <a:gridCol w="1092615"/>
                <a:gridCol w="1092615"/>
              </a:tblGrid>
              <a:tr h="84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N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faculty coordinator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and contact details of guest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beneficiaries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Mrs.Bhakti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Mrs.Ankita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Gupta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 Lecture for FE students on Project Based Learning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Mr.Akshay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Ugale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Machine Learning Consultant,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StatusNeo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12/04/2023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Lecture on “Ethical Practices in Programming and Project Building” for FE students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810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Mrs.Jyoti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Shinde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, Brilliance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Infotech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Pune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20/05/2023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00" y="6518615"/>
            <a:ext cx="5313068" cy="319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4233333" cy="3343275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9394" y="8053419"/>
            <a:ext cx="2002132" cy="136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Lecture for FE students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Project Based  Learning</a:t>
            </a:r>
            <a:endParaRPr lang="en-I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1933" y="4532652"/>
            <a:ext cx="3158067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Lecture on “Ethical Practices in Programming and Project Building” for FE students</a:t>
            </a:r>
            <a:endParaRPr lang="en-I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393420"/>
            <a:ext cx="73152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SEMINARS/ WORKSHOPS/ WEBINARS</a:t>
            </a:r>
            <a:r>
              <a:rPr kumimoji="0" lang="en-US" sz="1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Attended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DEPARTMENT FACULTY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18"/>
          <p:cNvGrpSpPr/>
          <p:nvPr/>
        </p:nvGrpSpPr>
        <p:grpSpPr>
          <a:xfrm>
            <a:off x="223837" y="9744075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2" name="object 19"/>
          <p:cNvSpPr txBox="1"/>
          <p:nvPr/>
        </p:nvSpPr>
        <p:spPr>
          <a:xfrm>
            <a:off x="307340" y="9753600"/>
            <a:ext cx="911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r>
              <a:rPr lang="en-US" sz="10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object 20"/>
          <p:cNvSpPr txBox="1"/>
          <p:nvPr/>
        </p:nvSpPr>
        <p:spPr>
          <a:xfrm>
            <a:off x="7060247" y="9794876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04"/>
              </a:spcBef>
            </a:pPr>
            <a:r>
              <a:rPr sz="1000" spc="-35" dirty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lang="en-US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228600" y="76200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8"/>
          <p:cNvSpPr txBox="1"/>
          <p:nvPr/>
        </p:nvSpPr>
        <p:spPr>
          <a:xfrm>
            <a:off x="3548634" y="7620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>
              <a:latin typeface="Comic Sans MS"/>
              <a:cs typeface="Comic Sans M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22249"/>
              </p:ext>
            </p:extLst>
          </p:nvPr>
        </p:nvGraphicFramePr>
        <p:xfrm>
          <a:off x="307338" y="714399"/>
          <a:ext cx="7236462" cy="4761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662"/>
                <a:gridCol w="1380441"/>
                <a:gridCol w="1623360"/>
                <a:gridCol w="1835103"/>
                <a:gridCol w="1942896"/>
              </a:tblGrid>
              <a:tr h="39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Faculty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Seminar/Webinar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by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Duration/ Dates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Almas </a:t>
                      </a:r>
                      <a:r>
                        <a:rPr lang="en-US" sz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Ambreen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national educational policy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Civil Engineering AISSMS COE Pune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 February 2023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9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S.B.Patil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Monitoring of concrete structure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UltraTech Cement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22 ,2023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Remaining life analysis for an uninterrupted structural performance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UltraTech</a:t>
                      </a: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Cement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May 2023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9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products for building solutions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UltraTech Cement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 April 2023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 Kothari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Seismic retrofitting of reinforced concrete buildings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UltraTech Cement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June 2023</a:t>
                      </a:r>
                      <a:endParaRPr lang="en-IN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1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H </a:t>
                      </a:r>
                      <a:r>
                        <a:rPr lang="en-US" sz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Lavate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Webinar on 5G Course and establishment of use case Labs in Engineering Institutions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 Unit, Department of Telecommunication, New Delhi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19/04/2023</a:t>
                      </a:r>
                      <a:endParaRPr lang="en-IN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2" y="5723160"/>
            <a:ext cx="3614208" cy="2805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5723159"/>
            <a:ext cx="4876801" cy="265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242" y="7699692"/>
            <a:ext cx="4236508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14"/>
          <p:cNvGrpSpPr/>
          <p:nvPr/>
        </p:nvGrpSpPr>
        <p:grpSpPr>
          <a:xfrm>
            <a:off x="228600" y="374271"/>
            <a:ext cx="7315200" cy="9128785"/>
            <a:chOff x="228600" y="3733736"/>
            <a:chExt cx="7315200" cy="5943664"/>
          </a:xfrm>
        </p:grpSpPr>
        <p:sp>
          <p:nvSpPr>
            <p:cNvPr id="10" name="object 15"/>
            <p:cNvSpPr/>
            <p:nvPr/>
          </p:nvSpPr>
          <p:spPr>
            <a:xfrm>
              <a:off x="228600" y="3733800"/>
              <a:ext cx="7315200" cy="5943600"/>
            </a:xfrm>
            <a:custGeom>
              <a:avLst/>
              <a:gdLst/>
              <a:ahLst/>
              <a:cxnLst/>
              <a:rect l="l" t="t" r="r" b="b"/>
              <a:pathLst>
                <a:path w="7315200" h="5943600">
                  <a:moveTo>
                    <a:pt x="0" y="5943600"/>
                  </a:moveTo>
                  <a:lnTo>
                    <a:pt x="7315200" y="5943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28575"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bject 16"/>
            <p:cNvSpPr/>
            <p:nvPr/>
          </p:nvSpPr>
          <p:spPr>
            <a:xfrm>
              <a:off x="228600" y="3733736"/>
              <a:ext cx="7315200" cy="220069"/>
            </a:xfrm>
            <a:custGeom>
              <a:avLst/>
              <a:gdLst/>
              <a:ahLst/>
              <a:cxnLst/>
              <a:rect l="l" t="t" r="r" b="b"/>
              <a:pathLst>
                <a:path w="7315200" h="338454">
                  <a:moveTo>
                    <a:pt x="7315200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7315200" y="338137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" name="object 18"/>
          <p:cNvGrpSpPr/>
          <p:nvPr/>
        </p:nvGrpSpPr>
        <p:grpSpPr>
          <a:xfrm>
            <a:off x="127675" y="9671980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6" name="object 19"/>
          <p:cNvSpPr txBox="1"/>
          <p:nvPr/>
        </p:nvSpPr>
        <p:spPr>
          <a:xfrm>
            <a:off x="307340" y="9699007"/>
            <a:ext cx="654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Cronica</a:t>
            </a:r>
            <a:r>
              <a:rPr lang="en-US" sz="1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l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object 20"/>
          <p:cNvSpPr txBox="1"/>
          <p:nvPr/>
        </p:nvSpPr>
        <p:spPr>
          <a:xfrm>
            <a:off x="6813762" y="9699007"/>
            <a:ext cx="9671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04"/>
              </a:spcBef>
            </a:pPr>
            <a:r>
              <a:rPr lang="en-US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2022-23</a:t>
            </a:r>
            <a:endParaRPr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object 8"/>
          <p:cNvGrpSpPr/>
          <p:nvPr/>
        </p:nvGrpSpPr>
        <p:grpSpPr>
          <a:xfrm>
            <a:off x="228600" y="76200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9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8"/>
          <p:cNvSpPr txBox="1"/>
          <p:nvPr/>
        </p:nvSpPr>
        <p:spPr>
          <a:xfrm>
            <a:off x="3548634" y="7620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143000" y="76200"/>
            <a:ext cx="5029200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25" dirty="0" smtClean="0">
                <a:latin typeface="Times New Roman"/>
                <a:cs typeface="Times New Roman"/>
              </a:rPr>
              <a:t>FDP /STTP  ATTENTED  BY   FACULTY</a:t>
            </a:r>
            <a:endParaRPr sz="1600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6" y="3096256"/>
            <a:ext cx="3847954" cy="275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6" y="5104245"/>
            <a:ext cx="3537606" cy="2532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49249"/>
            <a:ext cx="451485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789" y="796982"/>
            <a:ext cx="3935632" cy="2832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036" y="2469245"/>
            <a:ext cx="4529138" cy="2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154" y="6478005"/>
            <a:ext cx="3506315" cy="3063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2732" y="4591742"/>
            <a:ext cx="3848442" cy="2910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611" y="6973500"/>
            <a:ext cx="3657964" cy="263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8"/>
          <p:cNvGrpSpPr/>
          <p:nvPr/>
        </p:nvGrpSpPr>
        <p:grpSpPr>
          <a:xfrm>
            <a:off x="228599" y="33867"/>
            <a:ext cx="7315202" cy="319485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48634" y="7620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598" y="395685"/>
            <a:ext cx="73152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Parent’s Meet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98" y="4014536"/>
            <a:ext cx="4684224" cy="282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99" y="780880"/>
            <a:ext cx="4716087" cy="391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99" y="6697483"/>
            <a:ext cx="7315202" cy="3056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1" y="767429"/>
            <a:ext cx="2895600" cy="7201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Parents’ Meet Inaugurated by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AISSMSCOE -Principal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Bormane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HOD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Nighot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(F/o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Atharva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 Co-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Mavale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PBL Co-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ordinator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Anchoring by 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D’cruz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Addressed by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Gosavi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(F/o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Sukalp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Gosavi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8"/>
          <p:cNvGrpSpPr/>
          <p:nvPr/>
        </p:nvGrpSpPr>
        <p:grpSpPr>
          <a:xfrm>
            <a:off x="228600" y="9758253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4" name="object 23"/>
          <p:cNvSpPr txBox="1"/>
          <p:nvPr/>
        </p:nvSpPr>
        <p:spPr>
          <a:xfrm>
            <a:off x="251346" y="9795972"/>
            <a:ext cx="501650" cy="18787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endParaRPr sz="105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6813550" y="9795972"/>
            <a:ext cx="730250" cy="18017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2022-23</a:t>
            </a:r>
            <a:endParaRPr sz="1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/>
          <p:cNvGrpSpPr/>
          <p:nvPr/>
        </p:nvGrpSpPr>
        <p:grpSpPr>
          <a:xfrm>
            <a:off x="228600" y="63735"/>
            <a:ext cx="7315200" cy="228600"/>
            <a:chOff x="228600" y="152400"/>
            <a:chExt cx="7315200" cy="228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object 9"/>
            <p:cNvSpPr/>
            <p:nvPr/>
          </p:nvSpPr>
          <p:spPr>
            <a:xfrm>
              <a:off x="228600" y="152400"/>
              <a:ext cx="73152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/>
            <p:cNvSpPr/>
            <p:nvPr/>
          </p:nvSpPr>
          <p:spPr>
            <a:xfrm>
              <a:off x="228600" y="152400"/>
              <a:ext cx="7315200" cy="228600"/>
            </a:xfrm>
            <a:custGeom>
              <a:avLst/>
              <a:gdLst/>
              <a:ahLst/>
              <a:cxnLst/>
              <a:rect l="l" t="t" r="r" b="b"/>
              <a:pathLst>
                <a:path w="7315200" h="228600">
                  <a:moveTo>
                    <a:pt x="0" y="228600"/>
                  </a:moveTo>
                  <a:lnTo>
                    <a:pt x="7315200" y="2286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18"/>
          <p:cNvGrpSpPr/>
          <p:nvPr/>
        </p:nvGrpSpPr>
        <p:grpSpPr>
          <a:xfrm>
            <a:off x="228600" y="9758253"/>
            <a:ext cx="7400925" cy="238125"/>
            <a:chOff x="223837" y="9748835"/>
            <a:chExt cx="7400925" cy="23812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object 19"/>
            <p:cNvSpPr/>
            <p:nvPr/>
          </p:nvSpPr>
          <p:spPr>
            <a:xfrm>
              <a:off x="228600" y="9753598"/>
              <a:ext cx="7391400" cy="2286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object 20"/>
            <p:cNvSpPr/>
            <p:nvPr/>
          </p:nvSpPr>
          <p:spPr>
            <a:xfrm>
              <a:off x="228600" y="9753598"/>
              <a:ext cx="7391400" cy="228600"/>
            </a:xfrm>
            <a:custGeom>
              <a:avLst/>
              <a:gdLst/>
              <a:ahLst/>
              <a:cxnLst/>
              <a:rect l="l" t="t" r="r" b="b"/>
              <a:pathLst>
                <a:path w="7391400" h="228600">
                  <a:moveTo>
                    <a:pt x="0" y="228599"/>
                  </a:moveTo>
                  <a:lnTo>
                    <a:pt x="7391400" y="228599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68719"/>
              </p:ext>
            </p:extLst>
          </p:nvPr>
        </p:nvGraphicFramePr>
        <p:xfrm>
          <a:off x="220865" y="7434621"/>
          <a:ext cx="7403901" cy="220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8945"/>
                <a:gridCol w="998134"/>
                <a:gridCol w="998134"/>
                <a:gridCol w="2840841"/>
                <a:gridCol w="2077847"/>
              </a:tblGrid>
              <a:tr h="319650">
                <a:tc gridSpan="5">
                  <a:txBody>
                    <a:bodyPr/>
                    <a:lstStyle/>
                    <a:p>
                      <a:pPr marL="67945" algn="ctr">
                        <a:lnSpc>
                          <a:spcPts val="123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Winners of PBL Exhibition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0996"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Sr.No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Prize</a:t>
                      </a:r>
                      <a:r>
                        <a:rPr lang="en-IN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1200" b="1" spc="-1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en-US" sz="1200" b="1" spc="-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Winner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45">
                <a:tc>
                  <a:txBody>
                    <a:bodyPr/>
                    <a:lstStyle/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3000/-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Level Indicator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Kunal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200" b="1" spc="-1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78"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Pune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Metro Project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Siddhi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Darwatkar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 team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78"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Third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 Management 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Atharva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Kahire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team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012"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Fourth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 indent="0" defTabSz="914400" eaLnBrk="1" fontAlgn="auto" latinLnBrk="0" hangingPunct="1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Tsunami Wave</a:t>
                      </a:r>
                      <a:endParaRPr lang="en-IN" sz="1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indent="0" defTabSz="914400" eaLnBrk="1" fontAlgn="auto" latinLnBrk="0" hangingPunct="1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Parth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Jaiswal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 team</a:t>
                      </a:r>
                      <a:endParaRPr lang="en-IN" sz="1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882"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Fifth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Ardunio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Based Robot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Pratik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Walunj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team</a:t>
                      </a:r>
                      <a:endParaRPr lang="en-IN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346" y="338991"/>
            <a:ext cx="729245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PBL EXHIBITATION</a:t>
            </a:r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251346" y="9795972"/>
            <a:ext cx="501650" cy="18787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Cronical</a:t>
            </a:r>
            <a:endParaRPr sz="105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0" y="9766796"/>
            <a:ext cx="11535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04"/>
              </a:spcBef>
            </a:pPr>
            <a:r>
              <a:rPr lang="en-IN" sz="10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2022-23</a:t>
            </a:r>
            <a:endParaRPr lang="en-IN" sz="1000" spc="-35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2480" y="9469"/>
            <a:ext cx="74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200" spc="-5" dirty="0" err="1" smtClean="0">
                <a:solidFill>
                  <a:srgbClr val="CC0000"/>
                </a:solidFill>
                <a:latin typeface="Comic Sans MS"/>
                <a:cs typeface="Comic Sans MS"/>
              </a:rPr>
              <a:t>Cronical</a:t>
            </a:r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866" y="646768"/>
            <a:ext cx="734192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First Year Engineering has taken initiative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Project Base Learning for all first-year engineering students. Also, on same day FE parents meet was conducted with the presence of 40 parents. This event was coordinated by Prof. S.S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(PBL Coordinator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Dr.D.V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(Head of Department 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6" y="4725995"/>
            <a:ext cx="3482454" cy="267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65" y="2166898"/>
            <a:ext cx="3054858" cy="259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63" y="2172596"/>
            <a:ext cx="4572000" cy="2499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715295"/>
            <a:ext cx="3890963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19736</TotalTime>
  <Words>1737</Words>
  <Application>Microsoft Office PowerPoint</Application>
  <PresentationFormat>Custom</PresentationFormat>
  <Paragraphs>377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Bookman Uralic</vt:lpstr>
      <vt:lpstr>Calibri</vt:lpstr>
      <vt:lpstr>Comic Sans MS</vt:lpstr>
      <vt:lpstr>Georgia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STUDENTS</dc:creator>
  <cp:lastModifiedBy>ADMIN</cp:lastModifiedBy>
  <cp:revision>317</cp:revision>
  <cp:lastPrinted>2023-10-20T05:36:11Z</cp:lastPrinted>
  <dcterms:created xsi:type="dcterms:W3CDTF">2021-09-22T03:51:04Z</dcterms:created>
  <dcterms:modified xsi:type="dcterms:W3CDTF">2023-10-20T05:36:53Z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2021-09-22T00:00:00Z</vt:filetime>
  </property>
</Properties>
</file>